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1"/>
  </p:notesMasterIdLst>
  <p:handoutMasterIdLst>
    <p:handoutMasterId r:id="rId22"/>
  </p:handoutMasterIdLst>
  <p:sldIdLst>
    <p:sldId id="274" r:id="rId2"/>
    <p:sldId id="276" r:id="rId3"/>
    <p:sldId id="610" r:id="rId4"/>
    <p:sldId id="587" r:id="rId5"/>
    <p:sldId id="617" r:id="rId6"/>
    <p:sldId id="611" r:id="rId7"/>
    <p:sldId id="612" r:id="rId8"/>
    <p:sldId id="618" r:id="rId9"/>
    <p:sldId id="620" r:id="rId10"/>
    <p:sldId id="614" r:id="rId11"/>
    <p:sldId id="615" r:id="rId12"/>
    <p:sldId id="622" r:id="rId13"/>
    <p:sldId id="623" r:id="rId14"/>
    <p:sldId id="621" r:id="rId15"/>
    <p:sldId id="592" r:id="rId16"/>
    <p:sldId id="593" r:id="rId17"/>
    <p:sldId id="586" r:id="rId18"/>
    <p:sldId id="528" r:id="rId19"/>
    <p:sldId id="40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Информационни технологии" id="{F8F9833F-6FC8-435C-B14B-E7C733F5219D}">
          <p14:sldIdLst>
            <p14:sldId id="610"/>
            <p14:sldId id="587"/>
            <p14:sldId id="617"/>
          </p14:sldIdLst>
        </p14:section>
        <p14:section name="Компютърна система" id="{ECEDB838-D858-484D-A0E5-E196B3D83A58}">
          <p14:sldIdLst>
            <p14:sldId id="611"/>
            <p14:sldId id="612"/>
            <p14:sldId id="618"/>
            <p14:sldId id="620"/>
            <p14:sldId id="614"/>
            <p14:sldId id="615"/>
            <p14:sldId id="622"/>
            <p14:sldId id="623"/>
            <p14:sldId id="621"/>
          </p14:sldIdLst>
        </p14:section>
        <p14:section name="Правила за безопасна работа" id="{FF78C96D-2705-4081-93D6-FDF89C9A3D2B}">
          <p14:sldIdLst>
            <p14:sldId id="592"/>
            <p14:sldId id="593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9" autoAdjust="0"/>
    <p:restoredTop sz="94609" autoAdjust="0"/>
  </p:normalViewPr>
  <p:slideViewPr>
    <p:cSldViewPr snapToGrid="0" showGuides="1">
      <p:cViewPr varScale="1">
        <p:scale>
          <a:sx n="103" d="100"/>
          <a:sy n="103" d="100"/>
        </p:scale>
        <p:origin x="132" y="24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30.11.2023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8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88" r:id="rId14"/>
    <p:sldLayoutId id="214748368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Хардуер</a:t>
            </a:r>
            <a:r>
              <a:rPr lang="bg-BG" dirty="0"/>
              <a:t> </a:t>
            </a:r>
            <a:r>
              <a:rPr lang="bg-BG" dirty="0" smtClean="0"/>
              <a:t>и софтуер. Правила за безопасност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485192"/>
            <a:ext cx="10965303" cy="1024490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информационните технологии и компютърните системи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9" y="2703949"/>
            <a:ext cx="3140529" cy="21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9649"/>
            <a:ext cx="11818096" cy="5456391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b="1" dirty="0" smtClean="0">
                <a:solidFill>
                  <a:srgbClr val="234465"/>
                </a:solidFill>
              </a:rPr>
              <a:t>͏</a:t>
            </a:r>
            <a:r>
              <a:rPr lang="bg-BG" sz="3400" b="1" dirty="0" smtClean="0">
                <a:solidFill>
                  <a:schemeClr val="bg1"/>
                </a:solidFill>
              </a:rPr>
              <a:t>Входните</a:t>
            </a:r>
            <a:r>
              <a:rPr lang="bg-BG" sz="3400" dirty="0" smtClean="0">
                <a:solidFill>
                  <a:srgbClr val="234465"/>
                </a:solidFill>
              </a:rPr>
              <a:t> </a:t>
            </a:r>
            <a:r>
              <a:rPr lang="bg-BG" sz="3400" dirty="0">
                <a:solidFill>
                  <a:srgbClr val="234465"/>
                </a:solidFill>
              </a:rPr>
              <a:t>устройства служат </a:t>
            </a:r>
            <a:r>
              <a:rPr lang="bg-BG" sz="3400" dirty="0"/>
              <a:t>за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въвеждане на данни </a:t>
            </a:r>
            <a:r>
              <a:rPr lang="bg-BG" sz="3400" dirty="0">
                <a:solidFill>
                  <a:srgbClr val="234465"/>
                </a:solidFill>
              </a:rPr>
              <a:t>в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Клавиатура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Мишка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Скенер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Микрофон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46" y="2169024"/>
            <a:ext cx="2257992" cy="1262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39" y="2800447"/>
            <a:ext cx="1512716" cy="1505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64" y="4463609"/>
            <a:ext cx="2008024" cy="1987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12" y="3645446"/>
            <a:ext cx="1972041" cy="19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0971"/>
            <a:ext cx="11804829" cy="5455738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dirty="0" smtClean="0">
                <a:solidFill>
                  <a:srgbClr val="234465"/>
                </a:solidFill>
              </a:rPr>
              <a:t>͏</a:t>
            </a:r>
            <a:r>
              <a:rPr lang="bg-BG" sz="3400" b="1" dirty="0" smtClean="0">
                <a:solidFill>
                  <a:schemeClr val="bg1"/>
                </a:solidFill>
              </a:rPr>
              <a:t>Изходните</a:t>
            </a:r>
            <a:r>
              <a:rPr lang="bg-BG" sz="3400" dirty="0" smtClean="0">
                <a:solidFill>
                  <a:srgbClr val="234465"/>
                </a:solidFill>
              </a:rPr>
              <a:t> </a:t>
            </a:r>
            <a:r>
              <a:rPr lang="bg-BG" sz="3400" dirty="0">
                <a:solidFill>
                  <a:srgbClr val="234465"/>
                </a:solidFill>
              </a:rPr>
              <a:t>устройства служат</a:t>
            </a:r>
            <a:r>
              <a:rPr lang="en-US" sz="3400" dirty="0">
                <a:solidFill>
                  <a:srgbClr val="234465"/>
                </a:solidFill>
              </a:rPr>
              <a:t> </a:t>
            </a:r>
            <a:r>
              <a:rPr lang="bg-BG" sz="3400" dirty="0">
                <a:solidFill>
                  <a:srgbClr val="234465"/>
                </a:solidFill>
              </a:rPr>
              <a:t>за </a:t>
            </a:r>
            <a:r>
              <a:rPr lang="bg-BG" sz="3400" b="1" dirty="0"/>
              <a:t>извеждане</a:t>
            </a:r>
            <a:r>
              <a:rPr lang="bg-BG" sz="3400" dirty="0"/>
              <a:t> </a:t>
            </a:r>
            <a:r>
              <a:rPr lang="bg-BG" sz="3400" b="1" dirty="0"/>
              <a:t>на данни </a:t>
            </a:r>
            <a:r>
              <a:rPr lang="bg-BG" sz="3400" dirty="0">
                <a:solidFill>
                  <a:srgbClr val="234465"/>
                </a:solidFill>
              </a:rPr>
              <a:t>от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Монитор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Принтер</a:t>
            </a:r>
            <a:r>
              <a:rPr lang="en-US" sz="3400" dirty="0">
                <a:solidFill>
                  <a:srgbClr val="234465"/>
                </a:solidFill>
              </a:rPr>
              <a:t>, 3D Printer</a:t>
            </a:r>
            <a:endParaRPr lang="bg-BG" sz="3400" dirty="0">
              <a:solidFill>
                <a:srgbClr val="234465"/>
              </a:solidFill>
            </a:endParaRP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Говорители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7" y="2139722"/>
            <a:ext cx="2257425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98" y="2495483"/>
            <a:ext cx="2946714" cy="29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72" y="4638675"/>
            <a:ext cx="2219325" cy="221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10" y="4191391"/>
            <a:ext cx="2205805" cy="22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ru-RU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Входно-изходните</a:t>
            </a:r>
            <a:r>
              <a:rPr lang="ru-RU" dirty="0" smtClean="0"/>
              <a:t> </a:t>
            </a:r>
            <a:r>
              <a:rPr lang="ru-RU" dirty="0"/>
              <a:t>устройства служат за </a:t>
            </a:r>
            <a:r>
              <a:rPr lang="ru-RU" b="1" dirty="0"/>
              <a:t>въвеждане</a:t>
            </a:r>
            <a:r>
              <a:rPr lang="ru-RU" dirty="0"/>
              <a:t> и </a:t>
            </a:r>
            <a:r>
              <a:rPr lang="ru-RU" b="1" dirty="0"/>
              <a:t>извеждане</a:t>
            </a:r>
            <a:r>
              <a:rPr lang="ru-RU" dirty="0"/>
              <a:t> на данни в/от КС</a:t>
            </a:r>
          </a:p>
          <a:p>
            <a:endParaRPr lang="ru-RU" dirty="0"/>
          </a:p>
          <a:p>
            <a:pPr lvl="1"/>
            <a:r>
              <a:rPr lang="ru-RU" dirty="0"/>
              <a:t>HDD, SSD</a:t>
            </a:r>
          </a:p>
          <a:p>
            <a:pPr lvl="1"/>
            <a:r>
              <a:rPr lang="ru-RU" dirty="0"/>
              <a:t>CD, DVD</a:t>
            </a:r>
          </a:p>
          <a:p>
            <a:pPr lvl="1"/>
            <a:r>
              <a:rPr lang="ru-RU" dirty="0"/>
              <a:t>Flash памет</a:t>
            </a:r>
          </a:p>
          <a:p>
            <a:endParaRPr lang="ru-RU" dirty="0"/>
          </a:p>
          <a:p>
            <a:r>
              <a:rPr lang="ru-RU" b="1" dirty="0"/>
              <a:t>HDD</a:t>
            </a:r>
            <a:r>
              <a:rPr lang="ru-RU" dirty="0"/>
              <a:t>, </a:t>
            </a:r>
            <a:r>
              <a:rPr lang="ru-RU" b="1" dirty="0"/>
              <a:t>SSD</a:t>
            </a:r>
            <a:r>
              <a:rPr lang="ru-RU" dirty="0"/>
              <a:t>, </a:t>
            </a:r>
            <a:r>
              <a:rPr lang="ru-RU" b="1" dirty="0"/>
              <a:t>DVD</a:t>
            </a:r>
            <a:r>
              <a:rPr lang="ru-RU" dirty="0"/>
              <a:t> и други са разположени в системния </a:t>
            </a:r>
            <a:r>
              <a:rPr lang="ru-RU" dirty="0" smtClean="0"/>
              <a:t>блок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Входно-изходни устройства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31" y="3331958"/>
            <a:ext cx="331470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4" y="2705483"/>
            <a:ext cx="2286000" cy="2295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01" y="3272221"/>
            <a:ext cx="14287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5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софтуер </a:t>
            </a:r>
            <a:r>
              <a:rPr lang="bg-BG" dirty="0"/>
              <a:t>(</a:t>
            </a:r>
            <a:r>
              <a:rPr lang="bg-BG" b="1" dirty="0"/>
              <a:t>операционна система</a:t>
            </a:r>
            <a:r>
              <a:rPr lang="bg-BG" dirty="0"/>
              <a:t>) – управлява </a:t>
            </a:r>
            <a:r>
              <a:rPr lang="bg-BG" b="1" dirty="0"/>
              <a:t>хардуера</a:t>
            </a:r>
            <a:r>
              <a:rPr lang="bg-BG" dirty="0"/>
              <a:t> и останалите програми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Инструментален софтуер </a:t>
            </a:r>
            <a:r>
              <a:rPr lang="bg-BG" dirty="0"/>
              <a:t>(</a:t>
            </a:r>
            <a:r>
              <a:rPr lang="en-US" b="1" dirty="0"/>
              <a:t>tools</a:t>
            </a:r>
            <a:r>
              <a:rPr lang="bg-BG" dirty="0"/>
              <a:t>) – служи за </a:t>
            </a:r>
            <a:r>
              <a:rPr lang="bg-BG" b="1" dirty="0"/>
              <a:t>поддръжка</a:t>
            </a:r>
            <a:r>
              <a:rPr lang="bg-BG" dirty="0"/>
              <a:t> на изправността на останалия софтуер</a:t>
            </a:r>
            <a:endParaRPr lang="en-US" dirty="0"/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Приложен софтуер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потребителските</a:t>
            </a:r>
            <a:r>
              <a:rPr lang="bg-BG" dirty="0"/>
              <a:t> програми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7"/>
          <a:stretch/>
        </p:blipFill>
        <p:spPr>
          <a:xfrm>
            <a:off x="1650303" y="4464025"/>
            <a:ext cx="3722915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38" y="4464025"/>
            <a:ext cx="4484031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07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Обща схема на КС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Групиране 11"/>
          <p:cNvGrpSpPr/>
          <p:nvPr/>
        </p:nvGrpSpPr>
        <p:grpSpPr>
          <a:xfrm>
            <a:off x="4956128" y="2572634"/>
            <a:ext cx="2525152" cy="2525152"/>
            <a:chOff x="5845125" y="2060917"/>
            <a:chExt cx="2525152" cy="2525152"/>
          </a:xfrm>
        </p:grpSpPr>
        <p:sp>
          <p:nvSpPr>
            <p:cNvPr id="9" name="Овал 8"/>
            <p:cNvSpPr/>
            <p:nvPr/>
          </p:nvSpPr>
          <p:spPr bwMode="auto">
            <a:xfrm>
              <a:off x="5845125" y="2060917"/>
              <a:ext cx="2525152" cy="2525152"/>
            </a:xfrm>
            <a:prstGeom prst="ellipse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Овал 9"/>
            <p:cNvSpPr/>
            <p:nvPr/>
          </p:nvSpPr>
          <p:spPr bwMode="auto">
            <a:xfrm>
              <a:off x="6298808" y="2514600"/>
              <a:ext cx="1617784" cy="1617784"/>
            </a:xfrm>
            <a:prstGeom prst="ellipse">
              <a:avLst/>
            </a:prstGeom>
            <a:solidFill>
              <a:schemeClr val="tx1">
                <a:lumMod val="40000"/>
                <a:lumOff val="60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Овал 10"/>
            <p:cNvSpPr/>
            <p:nvPr/>
          </p:nvSpPr>
          <p:spPr bwMode="auto">
            <a:xfrm>
              <a:off x="6678636" y="2894428"/>
              <a:ext cx="858129" cy="858129"/>
            </a:xfrm>
            <a:prstGeom prst="ellipse">
              <a:avLst/>
            </a:prstGeom>
            <a:solidFill>
              <a:schemeClr val="tx1">
                <a:lumMod val="60000"/>
                <a:lumOff val="40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" name="Пръстен 20"/>
          <p:cNvSpPr/>
          <p:nvPr/>
        </p:nvSpPr>
        <p:spPr bwMode="auto">
          <a:xfrm>
            <a:off x="6086818" y="3274265"/>
            <a:ext cx="263770" cy="263770"/>
          </a:xfrm>
          <a:prstGeom prst="donut">
            <a:avLst/>
          </a:prstGeom>
          <a:solidFill>
            <a:schemeClr val="tx1">
              <a:lumMod val="20000"/>
              <a:lumOff val="8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Плочка 21"/>
          <p:cNvSpPr/>
          <p:nvPr/>
        </p:nvSpPr>
        <p:spPr bwMode="auto">
          <a:xfrm>
            <a:off x="6350588" y="4368229"/>
            <a:ext cx="379827" cy="379827"/>
          </a:xfrm>
          <a:prstGeom prst="plaque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Групиране 28"/>
          <p:cNvGrpSpPr/>
          <p:nvPr/>
        </p:nvGrpSpPr>
        <p:grpSpPr>
          <a:xfrm>
            <a:off x="625917" y="1198148"/>
            <a:ext cx="6776129" cy="1399311"/>
            <a:chOff x="625917" y="1198148"/>
            <a:chExt cx="6776129" cy="1399311"/>
          </a:xfrm>
        </p:grpSpPr>
        <p:sp>
          <p:nvSpPr>
            <p:cNvPr id="16" name="Закръглено правоъгълно изнесено означение 15"/>
            <p:cNvSpPr/>
            <p:nvPr/>
          </p:nvSpPr>
          <p:spPr bwMode="auto">
            <a:xfrm>
              <a:off x="625917" y="1441696"/>
              <a:ext cx="2653517" cy="946941"/>
            </a:xfrm>
            <a:prstGeom prst="wedgeRoundRectCallout">
              <a:avLst>
                <a:gd name="adj1" fmla="val 128667"/>
                <a:gd name="adj2" fmla="val 128779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Приложен</a:t>
              </a:r>
            </a:p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софтуер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Облаковидно 24"/>
            <p:cNvSpPr/>
            <p:nvPr/>
          </p:nvSpPr>
          <p:spPr bwMode="auto">
            <a:xfrm>
              <a:off x="3303465" y="1198148"/>
              <a:ext cx="4098581" cy="1399311"/>
            </a:xfrm>
            <a:prstGeom prst="cloud">
              <a:avLst/>
            </a:prstGeom>
            <a:solidFill>
              <a:schemeClr val="tx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Затова си купих компютъра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Групиране 29"/>
          <p:cNvGrpSpPr/>
          <p:nvPr/>
        </p:nvGrpSpPr>
        <p:grpSpPr>
          <a:xfrm>
            <a:off x="305677" y="2713626"/>
            <a:ext cx="4547575" cy="2423164"/>
            <a:chOff x="284485" y="2674622"/>
            <a:chExt cx="4547575" cy="2423164"/>
          </a:xfrm>
        </p:grpSpPr>
        <p:sp>
          <p:nvSpPr>
            <p:cNvPr id="15" name="Закръглено правоъгълно изнесено означение 14"/>
            <p:cNvSpPr/>
            <p:nvPr/>
          </p:nvSpPr>
          <p:spPr bwMode="auto">
            <a:xfrm>
              <a:off x="565056" y="2674622"/>
              <a:ext cx="2653517" cy="964281"/>
            </a:xfrm>
            <a:prstGeom prst="wedgeRoundRectCallout">
              <a:avLst>
                <a:gd name="adj1" fmla="val 140557"/>
                <a:gd name="adj2" fmla="val 38573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Операционна</a:t>
              </a:r>
            </a:p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система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Облаковидно 25"/>
            <p:cNvSpPr/>
            <p:nvPr/>
          </p:nvSpPr>
          <p:spPr bwMode="auto">
            <a:xfrm>
              <a:off x="284485" y="3638903"/>
              <a:ext cx="4547575" cy="1458883"/>
            </a:xfrm>
            <a:prstGeom prst="cloud">
              <a:avLst/>
            </a:prstGeom>
            <a:solidFill>
              <a:schemeClr val="tx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Управлява приложенията и частите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Групиране 30"/>
          <p:cNvGrpSpPr/>
          <p:nvPr/>
        </p:nvGrpSpPr>
        <p:grpSpPr>
          <a:xfrm>
            <a:off x="1460988" y="5291962"/>
            <a:ext cx="6435969" cy="1458883"/>
            <a:chOff x="1460988" y="5291962"/>
            <a:chExt cx="6435969" cy="1458883"/>
          </a:xfrm>
        </p:grpSpPr>
        <p:sp>
          <p:nvSpPr>
            <p:cNvPr id="23" name="Закръглено правоъгълно изнесено означение 22"/>
            <p:cNvSpPr/>
            <p:nvPr/>
          </p:nvSpPr>
          <p:spPr bwMode="auto">
            <a:xfrm>
              <a:off x="5563872" y="5345734"/>
              <a:ext cx="2333085" cy="551213"/>
            </a:xfrm>
            <a:prstGeom prst="wedgeRoundRectCallout">
              <a:avLst>
                <a:gd name="adj1" fmla="val -13847"/>
                <a:gd name="adj2" fmla="val -150509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Инструменти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Облаковидно 26"/>
            <p:cNvSpPr/>
            <p:nvPr/>
          </p:nvSpPr>
          <p:spPr bwMode="auto">
            <a:xfrm>
              <a:off x="1460988" y="5291962"/>
              <a:ext cx="4102884" cy="1458883"/>
            </a:xfrm>
            <a:prstGeom prst="cloud">
              <a:avLst/>
            </a:prstGeom>
            <a:solidFill>
              <a:schemeClr val="tx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Допълнителни програми към ОС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2" name="Групиране 31"/>
          <p:cNvGrpSpPr/>
          <p:nvPr/>
        </p:nvGrpSpPr>
        <p:grpSpPr>
          <a:xfrm>
            <a:off x="8234790" y="4026005"/>
            <a:ext cx="3836947" cy="2143562"/>
            <a:chOff x="8158287" y="2924322"/>
            <a:chExt cx="3836947" cy="2143562"/>
          </a:xfrm>
        </p:grpSpPr>
        <p:sp>
          <p:nvSpPr>
            <p:cNvPr id="13" name="Закръглено правоъгълно изнесено означение 12"/>
            <p:cNvSpPr/>
            <p:nvPr/>
          </p:nvSpPr>
          <p:spPr bwMode="auto">
            <a:xfrm>
              <a:off x="9516196" y="2924322"/>
              <a:ext cx="2479038" cy="488673"/>
            </a:xfrm>
            <a:prstGeom prst="wedgeRoundRectCallout">
              <a:avLst>
                <a:gd name="adj1" fmla="val -173936"/>
                <a:gd name="adj2" fmla="val -67811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Хардуер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Облаковидно 27"/>
            <p:cNvSpPr/>
            <p:nvPr/>
          </p:nvSpPr>
          <p:spPr bwMode="auto">
            <a:xfrm>
              <a:off x="8158287" y="3538035"/>
              <a:ext cx="3836947" cy="1529849"/>
            </a:xfrm>
            <a:prstGeom prst="cloud">
              <a:avLst/>
            </a:prstGeom>
            <a:solidFill>
              <a:schemeClr val="tx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Частите, които се ползват от програмите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5" name="Групиране 34"/>
          <p:cNvGrpSpPr/>
          <p:nvPr/>
        </p:nvGrpSpPr>
        <p:grpSpPr>
          <a:xfrm>
            <a:off x="7620092" y="1175086"/>
            <a:ext cx="4184582" cy="2572550"/>
            <a:chOff x="7620092" y="1175086"/>
            <a:chExt cx="4184582" cy="2572550"/>
          </a:xfrm>
        </p:grpSpPr>
        <p:sp>
          <p:nvSpPr>
            <p:cNvPr id="20" name="Закръглено правоъгълно изнесено означение 19"/>
            <p:cNvSpPr/>
            <p:nvPr/>
          </p:nvSpPr>
          <p:spPr bwMode="auto">
            <a:xfrm>
              <a:off x="7620092" y="1175086"/>
              <a:ext cx="2045286" cy="529265"/>
            </a:xfrm>
            <a:prstGeom prst="wedgeRoundRectCallout">
              <a:avLst>
                <a:gd name="adj1" fmla="val -111923"/>
                <a:gd name="adj2" fmla="val 335463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Драйвери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Облаковидно 32"/>
            <p:cNvSpPr/>
            <p:nvPr/>
          </p:nvSpPr>
          <p:spPr bwMode="auto">
            <a:xfrm>
              <a:off x="8079053" y="1576873"/>
              <a:ext cx="3725621" cy="2170763"/>
            </a:xfrm>
            <a:prstGeom prst="cloud">
              <a:avLst/>
            </a:prstGeom>
            <a:solidFill>
              <a:schemeClr val="tx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bg-BG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Управляваща програма на периферно устройство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4172264" y="2651231"/>
            <a:ext cx="2909817" cy="13995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?????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3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Здравни и технически указания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84" y="1173325"/>
            <a:ext cx="2441315" cy="27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806" y="1242423"/>
            <a:ext cx="8334566" cy="5201066"/>
          </a:xfrm>
        </p:spPr>
        <p:txBody>
          <a:bodyPr>
            <a:normAutofit fontScale="92500"/>
          </a:bodyPr>
          <a:lstStyle/>
          <a:p>
            <a:pPr lvl="0"/>
            <a:r>
              <a:rPr lang="bg-BG" dirty="0"/>
              <a:t>Правете </a:t>
            </a:r>
            <a:r>
              <a:rPr lang="bg-BG" b="1" dirty="0"/>
              <a:t>почивка</a:t>
            </a:r>
            <a:r>
              <a:rPr lang="bg-BG" dirty="0"/>
              <a:t> на всеки </a:t>
            </a:r>
            <a:r>
              <a:rPr lang="bg-BG" b="1" dirty="0"/>
              <a:t>30-45 минути </a:t>
            </a:r>
            <a:r>
              <a:rPr lang="bg-BG" dirty="0"/>
              <a:t>работа пред компютъра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b="1" dirty="0"/>
              <a:t>Не пипайте</a:t>
            </a:r>
            <a:r>
              <a:rPr lang="bg-BG" dirty="0"/>
              <a:t> кабелите на </a:t>
            </a:r>
            <a:r>
              <a:rPr lang="bg-BG" b="1" dirty="0"/>
              <a:t>КС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Правилна стойка </a:t>
            </a:r>
            <a:r>
              <a:rPr lang="bg-BG" dirty="0" smtClean="0"/>
              <a:t>гърбът</a:t>
            </a:r>
            <a:r>
              <a:rPr lang="bg-BG" dirty="0"/>
              <a:t>, ръцете и краката не трябва да са под напрежение</a:t>
            </a:r>
          </a:p>
          <a:p>
            <a:pPr>
              <a:buClr>
                <a:schemeClr val="tx1"/>
              </a:buClr>
            </a:pPr>
            <a:r>
              <a:rPr lang="bg-BG" b="1" dirty="0"/>
              <a:t>Светлината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 smtClean="0"/>
              <a:t>не </a:t>
            </a:r>
            <a:r>
              <a:rPr lang="bg-BG" dirty="0"/>
              <a:t>трябва да има отражение и блясък върху монитора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72" y="1242423"/>
            <a:ext cx="3435437" cy="43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6007" y="2735446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Информационни дейности: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събиране</a:t>
            </a:r>
            <a:r>
              <a:rPr lang="bg-BG" sz="2900" dirty="0">
                <a:solidFill>
                  <a:schemeClr val="bg2"/>
                </a:solidFill>
              </a:rPr>
              <a:t> на информация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съхраняване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обработване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разпространяване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b="1" dirty="0">
                <a:solidFill>
                  <a:schemeClr val="bg2"/>
                </a:solidFill>
              </a:rPr>
              <a:t>КС</a:t>
            </a:r>
            <a:r>
              <a:rPr lang="bg-BG" sz="2900" dirty="0">
                <a:solidFill>
                  <a:schemeClr val="bg2"/>
                </a:solidFill>
              </a:rPr>
              <a:t> включва </a:t>
            </a:r>
            <a:r>
              <a:rPr lang="bg-BG" sz="2900" b="1" dirty="0">
                <a:solidFill>
                  <a:schemeClr val="bg1"/>
                </a:solidFill>
              </a:rPr>
              <a:t>хардуер</a:t>
            </a:r>
            <a:r>
              <a:rPr lang="bg-BG" sz="2900" dirty="0">
                <a:solidFill>
                  <a:schemeClr val="bg2"/>
                </a:solidFill>
              </a:rPr>
              <a:t> и </a:t>
            </a:r>
            <a:r>
              <a:rPr lang="bg-BG" sz="2900" b="1" dirty="0">
                <a:solidFill>
                  <a:schemeClr val="bg1"/>
                </a:solidFill>
              </a:rPr>
              <a:t>софтуер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dirty="0">
                <a:solidFill>
                  <a:schemeClr val="bg2"/>
                </a:solidFill>
              </a:rPr>
              <a:t>За безопасна работа спазвайте времето за </a:t>
            </a:r>
            <a:r>
              <a:rPr lang="bg-BG" sz="2900" b="1" dirty="0">
                <a:solidFill>
                  <a:schemeClr val="bg2"/>
                </a:solidFill>
              </a:rPr>
              <a:t>работа и почивка</a:t>
            </a:r>
            <a:r>
              <a:rPr lang="bg-BG" sz="2900" dirty="0">
                <a:solidFill>
                  <a:schemeClr val="bg2"/>
                </a:solidFill>
              </a:rPr>
              <a:t>, </a:t>
            </a:r>
            <a:r>
              <a:rPr lang="bg-BG" sz="2900" b="1" dirty="0">
                <a:solidFill>
                  <a:schemeClr val="bg2"/>
                </a:solidFill>
              </a:rPr>
              <a:t>правилна стойка</a:t>
            </a:r>
            <a:r>
              <a:rPr lang="bg-BG" sz="2900" dirty="0">
                <a:solidFill>
                  <a:schemeClr val="bg2"/>
                </a:solidFill>
              </a:rPr>
              <a:t>, подходящо </a:t>
            </a:r>
            <a:r>
              <a:rPr lang="bg-BG" sz="2900" b="1" dirty="0">
                <a:solidFill>
                  <a:schemeClr val="bg2"/>
                </a:solidFill>
              </a:rPr>
              <a:t>осветление</a:t>
            </a:r>
            <a:r>
              <a:rPr lang="bg-BG" sz="2900" dirty="0">
                <a:solidFill>
                  <a:schemeClr val="bg2"/>
                </a:solidFill>
              </a:rPr>
              <a:t>,</a:t>
            </a:r>
            <a:r>
              <a:rPr lang="bg-BG" sz="2900" b="1" dirty="0">
                <a:solidFill>
                  <a:schemeClr val="bg2"/>
                </a:solidFill>
              </a:rPr>
              <a:t> коректно изключване </a:t>
            </a:r>
            <a:r>
              <a:rPr lang="bg-BG" sz="2900" dirty="0">
                <a:solidFill>
                  <a:schemeClr val="bg2"/>
                </a:solidFill>
              </a:rPr>
              <a:t>на компютъра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71604"/>
            <a:ext cx="8182463" cy="5334437"/>
          </a:xfrm>
        </p:spPr>
        <p:txBody>
          <a:bodyPr>
            <a:normAutofit fontScale="92500" lnSpcReduction="20000"/>
          </a:bodyPr>
          <a:lstStyle/>
          <a:p>
            <a:r>
              <a:rPr lang="bg-BG" sz="3600" dirty="0"/>
              <a:t>Какво представляват </a:t>
            </a:r>
            <a:r>
              <a:rPr lang="bg-BG" sz="3600" b="1" dirty="0">
                <a:solidFill>
                  <a:schemeClr val="bg1"/>
                </a:solidFill>
              </a:rPr>
              <a:t>информационните технологии </a:t>
            </a:r>
            <a:r>
              <a:rPr lang="bg-BG" sz="3600" b="1" dirty="0"/>
              <a:t>?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dirty="0"/>
              <a:t>Информация</a:t>
            </a:r>
            <a:endParaRPr lang="en-US" sz="32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dirty="0"/>
              <a:t>Информационни технологии</a:t>
            </a:r>
            <a:endParaRPr lang="en-US" sz="32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dirty="0"/>
              <a:t>Информационен процес</a:t>
            </a:r>
            <a:endParaRPr lang="en-US" sz="32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Компоненти на </a:t>
            </a:r>
            <a:r>
              <a:rPr lang="bg-BG" sz="3600" b="1" dirty="0">
                <a:solidFill>
                  <a:schemeClr val="bg1"/>
                </a:solidFill>
              </a:rPr>
              <a:t>компютърната система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Периферни устройства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Правила за </a:t>
            </a:r>
            <a:r>
              <a:rPr lang="bg-BG" sz="3600" b="1" dirty="0">
                <a:solidFill>
                  <a:schemeClr val="bg1"/>
                </a:solidFill>
              </a:rPr>
              <a:t>безопасна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работа</a:t>
            </a:r>
            <a:r>
              <a:rPr lang="bg-BG" sz="3600" dirty="0"/>
              <a:t> с компютърна система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Информационни технологии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9" y="5614599"/>
            <a:ext cx="10961783" cy="675365"/>
          </a:xfrm>
        </p:spPr>
        <p:txBody>
          <a:bodyPr/>
          <a:lstStyle/>
          <a:p>
            <a:r>
              <a:rPr lang="bg-BG" sz="3600" dirty="0"/>
              <a:t>Данни, информация, информационни технологии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05" y="849086"/>
            <a:ext cx="8202191" cy="36016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Данни </a:t>
            </a:r>
            <a:r>
              <a:rPr lang="bg-BG" dirty="0"/>
              <a:t>–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(предимно) символно записани факти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Текст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Звук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 smtClean="0"/>
              <a:t>Изображение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 smtClean="0"/>
              <a:t>...</a:t>
            </a:r>
            <a:endParaRPr lang="bg-BG" dirty="0"/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</a:t>
            </a:r>
            <a:r>
              <a:rPr lang="en-US" dirty="0"/>
              <a:t>– </a:t>
            </a:r>
            <a:r>
              <a:rPr lang="bg-BG" dirty="0"/>
              <a:t>съвкупност от </a:t>
            </a:r>
            <a:r>
              <a:rPr lang="bg-BG" b="1" dirty="0"/>
              <a:t>данни</a:t>
            </a:r>
            <a:r>
              <a:rPr lang="bg-BG" dirty="0"/>
              <a:t> за обекти, процеси и явления, които </a:t>
            </a:r>
            <a:r>
              <a:rPr lang="bg-BG" b="1" dirty="0">
                <a:solidFill>
                  <a:schemeClr val="bg1"/>
                </a:solidFill>
              </a:rPr>
              <a:t>обогатяват</a:t>
            </a:r>
            <a:r>
              <a:rPr lang="bg-BG" dirty="0"/>
              <a:t> представата ни за </a:t>
            </a:r>
            <a:r>
              <a:rPr lang="bg-BG" dirty="0" smtClean="0"/>
              <a:t>тях</a:t>
            </a:r>
            <a:endParaRPr lang="bg-BG" b="1" dirty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(1)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581952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дейности</a:t>
            </a:r>
            <a:r>
              <a:rPr lang="en-US" dirty="0"/>
              <a:t> 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събиране, съхраняване, обработване и разпространяване на информация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технологии </a:t>
            </a:r>
            <a:r>
              <a:rPr lang="bg-BG" dirty="0"/>
              <a:t>(ИТ)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bg-BG" dirty="0"/>
              <a:t> технологии, свързани с осъществяването на тези дейности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Информационен процес</a:t>
            </a:r>
            <a:r>
              <a:rPr lang="en-US" dirty="0"/>
              <a:t> –</a:t>
            </a:r>
            <a:r>
              <a:rPr lang="bg-BG" dirty="0"/>
              <a:t> съвкупност от извършваните информационни дейности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Хардуер и софтуер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611" y="1091681"/>
            <a:ext cx="3200866" cy="32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6082" y="1141022"/>
            <a:ext cx="9989152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b="1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Компютърната система </a:t>
            </a:r>
            <a:r>
              <a:rPr lang="bg-BG" dirty="0" smtClean="0"/>
              <a:t>(</a:t>
            </a:r>
            <a:r>
              <a:rPr lang="bg-BG" b="1" dirty="0" smtClean="0"/>
              <a:t>КС</a:t>
            </a:r>
            <a:r>
              <a:rPr lang="bg-BG" dirty="0" smtClean="0"/>
              <a:t>)</a:t>
            </a:r>
            <a:r>
              <a:rPr lang="bg-BG" dirty="0" smtClean="0"/>
              <a:t> </a:t>
            </a:r>
            <a:r>
              <a:rPr lang="bg-BG" dirty="0"/>
              <a:t>се състои от </a:t>
            </a:r>
            <a:r>
              <a:rPr lang="bg-BG" b="1" dirty="0"/>
              <a:t>хардуер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софтуер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͏</a:t>
            </a:r>
            <a:r>
              <a:rPr lang="bg-BG" b="1" dirty="0" smtClean="0">
                <a:solidFill>
                  <a:schemeClr val="bg1"/>
                </a:solidFill>
              </a:rPr>
              <a:t>Хардуер </a:t>
            </a:r>
            <a:r>
              <a:rPr lang="bg-BG" dirty="0">
                <a:solidFill>
                  <a:srgbClr val="234465"/>
                </a:solidFill>
              </a:rPr>
              <a:t>(</a:t>
            </a:r>
            <a:r>
              <a:rPr lang="en-US" b="1" dirty="0">
                <a:solidFill>
                  <a:srgbClr val="234465"/>
                </a:solidFill>
              </a:rPr>
              <a:t>hardware</a:t>
            </a:r>
            <a:r>
              <a:rPr lang="bg-BG" dirty="0">
                <a:solidFill>
                  <a:srgbClr val="234465"/>
                </a:solidFill>
              </a:rPr>
              <a:t>) </a:t>
            </a:r>
            <a:r>
              <a:rPr lang="bg-BG" dirty="0"/>
              <a:t>– </a:t>
            </a:r>
            <a:r>
              <a:rPr lang="bg-BG" b="1" dirty="0"/>
              <a:t>физически компоненти </a:t>
            </a:r>
            <a:r>
              <a:rPr lang="bg-BG" dirty="0"/>
              <a:t>на компютъра + </a:t>
            </a:r>
            <a:r>
              <a:rPr lang="bg-BG" b="1" dirty="0"/>
              <a:t>периферни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rgbClr val="234465"/>
                </a:solidFill>
              </a:rPr>
              <a:t>устройства</a:t>
            </a:r>
          </a:p>
          <a:p>
            <a:pPr lvl="1">
              <a:lnSpc>
                <a:spcPct val="110000"/>
              </a:lnSpc>
            </a:pPr>
            <a:r>
              <a:rPr lang="bg-BG" dirty="0" smtClean="0">
                <a:solidFill>
                  <a:srgbClr val="234465"/>
                </a:solidFill>
              </a:rPr>
              <a:t>͏</a:t>
            </a:r>
            <a:r>
              <a:rPr lang="bg-BG" b="1" dirty="0" smtClean="0">
                <a:solidFill>
                  <a:schemeClr val="bg1"/>
                </a:solidFill>
              </a:rPr>
              <a:t>Софтуер</a:t>
            </a:r>
            <a:r>
              <a:rPr lang="bg-BG" dirty="0" smtClean="0">
                <a:solidFill>
                  <a:srgbClr val="234465"/>
                </a:solidFill>
              </a:rPr>
              <a:t> </a:t>
            </a:r>
            <a:r>
              <a:rPr lang="bg-BG" dirty="0">
                <a:solidFill>
                  <a:srgbClr val="234465"/>
                </a:solidFill>
              </a:rPr>
              <a:t>(</a:t>
            </a:r>
            <a:r>
              <a:rPr lang="en-US" b="1" dirty="0">
                <a:solidFill>
                  <a:srgbClr val="234465"/>
                </a:solidFill>
              </a:rPr>
              <a:t>software</a:t>
            </a:r>
            <a:r>
              <a:rPr lang="en-US" dirty="0">
                <a:solidFill>
                  <a:srgbClr val="234465"/>
                </a:solidFill>
              </a:rPr>
              <a:t>) </a:t>
            </a:r>
            <a:r>
              <a:rPr lang="bg-BG" dirty="0">
                <a:solidFill>
                  <a:srgbClr val="234465"/>
                </a:solidFill>
              </a:rPr>
              <a:t>– </a:t>
            </a:r>
            <a:r>
              <a:rPr lang="bg-BG" b="1" dirty="0">
                <a:solidFill>
                  <a:srgbClr val="234465"/>
                </a:solidFill>
              </a:rPr>
              <a:t>програмите</a:t>
            </a:r>
            <a:r>
              <a:rPr lang="bg-BG" dirty="0">
                <a:solidFill>
                  <a:srgbClr val="234465"/>
                </a:solidFill>
              </a:rPr>
              <a:t> в компютърната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система (КС)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/>
          <a:stretch/>
        </p:blipFill>
        <p:spPr>
          <a:xfrm>
            <a:off x="5213299" y="4411526"/>
            <a:ext cx="4838333" cy="24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блок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bg-BG" dirty="0"/>
              <a:t>в него са </a:t>
            </a:r>
            <a:r>
              <a:rPr lang="bg-BG" b="1" dirty="0"/>
              <a:t>основните компоненти </a:t>
            </a:r>
            <a:r>
              <a:rPr lang="bg-BG" dirty="0"/>
              <a:t>на </a:t>
            </a:r>
            <a:r>
              <a:rPr lang="bg-BG" b="1" dirty="0"/>
              <a:t>КС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Дънна платка </a:t>
            </a:r>
            <a:r>
              <a:rPr lang="bg-BG" dirty="0"/>
              <a:t>(</a:t>
            </a:r>
            <a:r>
              <a:rPr lang="en-US" b="1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b="1" dirty="0"/>
              <a:t>управлява</a:t>
            </a:r>
            <a:r>
              <a:rPr lang="bg-BG" dirty="0"/>
              <a:t> всички свързани към нея  </a:t>
            </a:r>
            <a:r>
              <a:rPr lang="bg-BG" b="1" dirty="0"/>
              <a:t>компоненти</a:t>
            </a:r>
            <a:r>
              <a:rPr lang="bg-BG" dirty="0"/>
              <a:t> 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Процесор</a:t>
            </a:r>
            <a:r>
              <a:rPr lang="bg-BG" dirty="0"/>
              <a:t> (</a:t>
            </a:r>
            <a:r>
              <a:rPr lang="en-US" b="1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b="1" dirty="0"/>
              <a:t>управляващото</a:t>
            </a:r>
            <a:r>
              <a:rPr lang="bg-BG" dirty="0"/>
              <a:t> устройство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Оперативна памет</a:t>
            </a:r>
            <a:r>
              <a:rPr lang="bg-BG" dirty="0"/>
              <a:t> (</a:t>
            </a:r>
            <a:r>
              <a:rPr lang="en-US" b="1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в/от нея процесорът </a:t>
            </a:r>
            <a:r>
              <a:rPr lang="bg-BG" b="1" dirty="0"/>
              <a:t>записва</a:t>
            </a:r>
            <a:r>
              <a:rPr lang="bg-BG" dirty="0"/>
              <a:t>/</a:t>
            </a:r>
            <a:r>
              <a:rPr lang="bg-BG" b="1" dirty="0"/>
              <a:t>чете</a:t>
            </a:r>
            <a:r>
              <a:rPr lang="bg-BG" dirty="0"/>
              <a:t> данни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Периферни устройства </a:t>
            </a:r>
            <a:r>
              <a:rPr lang="bg-BG" dirty="0"/>
              <a:t>– връзка между системния блок, потребителя и други </a:t>
            </a:r>
            <a:r>
              <a:rPr lang="bg-BG" b="1" dirty="0"/>
              <a:t>КС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Изходни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Входно-изходни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хардуер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>
            <a:normAutofit fontScale="92500" lnSpcReduction="10000"/>
          </a:bodyPr>
          <a:lstStyle/>
          <a:p>
            <a:r>
              <a:rPr lang="bg-BG" b="1" dirty="0"/>
              <a:t>Системен блок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bg-BG" dirty="0"/>
              <a:t>сграда на работилницата</a:t>
            </a:r>
            <a:endParaRPr lang="en-US" dirty="0"/>
          </a:p>
          <a:p>
            <a:pPr lvl="1"/>
            <a:r>
              <a:rPr lang="bg-BG" b="1" dirty="0"/>
              <a:t>Дънна платка </a:t>
            </a:r>
            <a:r>
              <a:rPr lang="bg-BG" dirty="0"/>
              <a:t>(</a:t>
            </a:r>
            <a:r>
              <a:rPr lang="en-US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разпределение на помещенията и инсталации (</a:t>
            </a:r>
            <a:r>
              <a:rPr lang="bg-BG" b="1" dirty="0"/>
              <a:t>ток</a:t>
            </a:r>
            <a:r>
              <a:rPr lang="bg-BG" dirty="0"/>
              <a:t>, </a:t>
            </a:r>
            <a:r>
              <a:rPr lang="bg-BG" b="1" dirty="0"/>
              <a:t>вода</a:t>
            </a:r>
            <a:r>
              <a:rPr lang="bg-BG" dirty="0"/>
              <a:t>, </a:t>
            </a:r>
            <a:r>
              <a:rPr lang="bg-BG" b="1" dirty="0"/>
              <a:t>газ</a:t>
            </a:r>
            <a:r>
              <a:rPr lang="bg-BG" dirty="0"/>
              <a:t>, </a:t>
            </a:r>
            <a:r>
              <a:rPr lang="bg-BG" b="1" dirty="0"/>
              <a:t>вентилация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Процесор</a:t>
            </a:r>
            <a:r>
              <a:rPr lang="bg-BG" dirty="0"/>
              <a:t> (</a:t>
            </a:r>
            <a:r>
              <a:rPr lang="en-US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майсторът в работилницата</a:t>
            </a:r>
          </a:p>
          <a:p>
            <a:pPr lvl="1"/>
            <a:r>
              <a:rPr lang="bg-BG" b="1" dirty="0"/>
              <a:t>Оперативна памет </a:t>
            </a:r>
            <a:r>
              <a:rPr lang="bg-BG" dirty="0"/>
              <a:t>(</a:t>
            </a:r>
            <a:r>
              <a:rPr lang="en-US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работната маса, тезгях</a:t>
            </a:r>
          </a:p>
          <a:p>
            <a:pPr marL="533353" indent="-457200"/>
            <a:r>
              <a:rPr lang="bg-BG" b="1" dirty="0"/>
              <a:t>Периферни устройства </a:t>
            </a:r>
            <a:r>
              <a:rPr lang="bg-BG" dirty="0"/>
              <a:t>– служат за връзка с околния свят</a:t>
            </a:r>
          </a:p>
          <a:p>
            <a:pPr marL="1066419" lvl="1" indent="-457200"/>
            <a:r>
              <a:rPr lang="bg-BG" b="1" dirty="0"/>
              <a:t>Входни</a:t>
            </a:r>
            <a:r>
              <a:rPr lang="bg-BG" dirty="0"/>
              <a:t> – доставка на материали</a:t>
            </a:r>
          </a:p>
          <a:p>
            <a:pPr marL="1066419" lvl="1" indent="-457200"/>
            <a:r>
              <a:rPr lang="bg-BG" b="1" dirty="0"/>
              <a:t>Изходни</a:t>
            </a:r>
            <a:r>
              <a:rPr lang="bg-BG" dirty="0"/>
              <a:t> – извежда готова продукция</a:t>
            </a:r>
          </a:p>
          <a:p>
            <a:pPr marL="1066419" lvl="1" indent="-457200"/>
            <a:r>
              <a:rPr lang="bg-BG" b="1" dirty="0"/>
              <a:t>Входно-изходни</a:t>
            </a:r>
            <a:r>
              <a:rPr lang="bg-BG" dirty="0"/>
              <a:t> – общува с клиенти и доставчици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хардуер – аналогия с работилница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5222</TotalTime>
  <Words>741</Words>
  <Application>Microsoft Office PowerPoint</Application>
  <PresentationFormat>Widescreen</PresentationFormat>
  <Paragraphs>146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Въведение в информационните технологии и компютърните системи</vt:lpstr>
      <vt:lpstr>Съдържание</vt:lpstr>
      <vt:lpstr>PowerPoint Presentation</vt:lpstr>
      <vt:lpstr>Основни понятия в ИТ (1)</vt:lpstr>
      <vt:lpstr>Основни понятия в ИТ (2)</vt:lpstr>
      <vt:lpstr>PowerPoint Presentation</vt:lpstr>
      <vt:lpstr>Компютърна система (КС)</vt:lpstr>
      <vt:lpstr>Видове хардуер</vt:lpstr>
      <vt:lpstr>Видове хардуер – аналогия с работилница</vt:lpstr>
      <vt:lpstr>Входни устройства</vt:lpstr>
      <vt:lpstr>Изходни устройства</vt:lpstr>
      <vt:lpstr>Входно-изходни устройства</vt:lpstr>
      <vt:lpstr>Видове софтуер</vt:lpstr>
      <vt:lpstr>Обща схема на КС</vt:lpstr>
      <vt:lpstr>PowerPoint Presentation</vt:lpstr>
      <vt:lpstr>Правила за безопасна работа с КС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информационните технологии и компютърните системи</dc:title>
  <dc:subject>КМИТ - 5 клас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429</cp:revision>
  <dcterms:created xsi:type="dcterms:W3CDTF">2018-05-23T13:08:44Z</dcterms:created>
  <dcterms:modified xsi:type="dcterms:W3CDTF">2023-11-30T15:17:35Z</dcterms:modified>
  <cp:category>computer programming, programming</cp:category>
</cp:coreProperties>
</file>